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001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f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1" name="QO_5_AN.10_2#5b4312715?colgroup=4,13,13,13&amp;vcp=1&amp;vop=1&amp;pid=0f1c42dd5&amp;color=36,64,97&amp;bt=1&amp;bbb=1"/>
              <p:cNvGraphicFramePr>
                <a:graphicFrameLocks noGrp="1"/>
              </p:cNvGraphicFramePr>
              <p:nvPr>
                <p:extLst>
                  <p:ext uri="{D42A27DB-BD31-4B8C-83A1-F6EECF244321}">
                    <p14:modId xmlns:p14="http://schemas.microsoft.com/office/powerpoint/2010/main" val="3770300842"/>
                  </p:ext>
                </p:extLst>
              </p:nvPr>
            </p:nvGraphicFramePr>
            <p:xfrm>
              <a:off x="539497" y="2020270"/>
              <a:ext cx="11112012" cy="930276"/>
            </p:xfrm>
            <a:graphic>
              <a:graphicData uri="http://schemas.openxmlformats.org/drawingml/2006/table">
                <a:tbl>
                  <a:tblPr/>
                  <a:tblGrid>
                    <a:gridCol w="1133133">
                      <a:extLst>
                        <a:ext uri="{9D8B030D-6E8A-4147-A177-3AD203B41FA5}">
                          <a16:colId xmlns:a16="http://schemas.microsoft.com/office/drawing/2014/main" val="20000"/>
                        </a:ext>
                      </a:extLst>
                    </a:gridCol>
                    <a:gridCol w="3326293">
                      <a:extLst>
                        <a:ext uri="{9D8B030D-6E8A-4147-A177-3AD203B41FA5}">
                          <a16:colId xmlns:a16="http://schemas.microsoft.com/office/drawing/2014/main" val="20001"/>
                        </a:ext>
                      </a:extLst>
                    </a:gridCol>
                    <a:gridCol w="3326293">
                      <a:extLst>
                        <a:ext uri="{9D8B030D-6E8A-4147-A177-3AD203B41FA5}">
                          <a16:colId xmlns:a16="http://schemas.microsoft.com/office/drawing/2014/main" val="20002"/>
                        </a:ext>
                      </a:extLst>
                    </a:gridCol>
                    <a:gridCol w="3326293">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1" name="QO_5_AN.10_2#5b4312715?colgroup=4,13,13,13&amp;vcp=1&amp;vop=1&amp;pid=0f1c42dd5&amp;color=36,64,97&amp;bt=1&amp;bbb=1"/>
              <p:cNvGraphicFramePr>
                <a:graphicFrameLocks noGrp="1"/>
              </p:cNvGraphicFramePr>
              <p:nvPr>
                <p:extLst>
                  <p:ext uri="{D42A27DB-BD31-4B8C-83A1-F6EECF244321}">
                    <p14:modId xmlns:p14="http://schemas.microsoft.com/office/powerpoint/2010/main" val="3770300842"/>
                  </p:ext>
                </p:extLst>
              </p:nvPr>
            </p:nvGraphicFramePr>
            <p:xfrm>
              <a:off x="539497" y="2020270"/>
              <a:ext cx="11112012" cy="930276"/>
            </p:xfrm>
            <a:graphic>
              <a:graphicData uri="http://schemas.openxmlformats.org/drawingml/2006/table">
                <a:tbl>
                  <a:tblPr/>
                  <a:tblGrid>
                    <a:gridCol w="1133133">
                      <a:extLst>
                        <a:ext uri="{9D8B030D-6E8A-4147-A177-3AD203B41FA5}">
                          <a16:colId xmlns:a16="http://schemas.microsoft.com/office/drawing/2014/main" val="20000"/>
                        </a:ext>
                      </a:extLst>
                    </a:gridCol>
                    <a:gridCol w="3326293">
                      <a:extLst>
                        <a:ext uri="{9D8B030D-6E8A-4147-A177-3AD203B41FA5}">
                          <a16:colId xmlns:a16="http://schemas.microsoft.com/office/drawing/2014/main" val="20001"/>
                        </a:ext>
                      </a:extLst>
                    </a:gridCol>
                    <a:gridCol w="3326293">
                      <a:extLst>
                        <a:ext uri="{9D8B030D-6E8A-4147-A177-3AD203B41FA5}">
                          <a16:colId xmlns:a16="http://schemas.microsoft.com/office/drawing/2014/main" val="20002"/>
                        </a:ext>
                      </a:extLst>
                    </a:gridCol>
                    <a:gridCol w="3326293">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38" t="-1538" r="-881183" b="-140000"/>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38" t="-74157" r="-881183"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4249" t="-74157" r="-200183"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4249" t="-74157" r="-100183"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4249" t="-74157" r="-183" b="-224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3" name="QO_5_AN.10_3#5b4312715?vcp=1&amp;vop=1&amp;pid=0f1c42dd5&amp;color=36,64,97&amp;bbb=1&amp;hb=1"/>
              <p:cNvSpPr/>
              <p:nvPr/>
            </p:nvSpPr>
            <p:spPr>
              <a:xfrm>
                <a:off x="539496" y="3080466"/>
                <a:ext cx="11109960" cy="163684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+80×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(80−60)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400</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为两种方案奖励金额的数学期望都符合要求</a:t>
                </a:r>
                <a:r>
                  <a:rPr lang="en-US" altLang="zh-CN" sz="1800" b="0" i="0" dirty="0">
                    <a:solidFill>
                      <a:srgbClr val="6565FF"/>
                    </a:solidFill>
                    <a:latin typeface="Times New Roman" pitchFamily="34" charset="0"/>
                    <a:ea typeface="微软雅黑" pitchFamily="34" charset="-122"/>
                    <a:cs typeface="Times New Roman" pitchFamily="34" charset="-120"/>
                  </a:rPr>
                  <a:t>，但方案2奖励金额的方差要比方案1奖励金额的方差小</a:t>
                </a:r>
                <a:r>
                  <a:rPr lang="en-US" altLang="zh-CN" sz="1800" b="0" i="0">
                    <a:solidFill>
                      <a:srgbClr val="6565FF"/>
                    </a:solidFill>
                    <a:latin typeface="Times New Roman" pitchFamily="34" charset="0"/>
                    <a:ea typeface="微软雅黑" pitchFamily="34" charset="-122"/>
                    <a:cs typeface="Times New Roman" pitchFamily="34" charset="-120"/>
                  </a:rPr>
                  <a:t>，所以应</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该选择方案</a:t>
                </a:r>
                <a:r>
                  <a:rPr lang="en-US" altLang="zh-CN" b="0" i="0" dirty="0">
                    <a:solidFill>
                      <a:srgbClr val="6565FF"/>
                    </a:solidFill>
                    <a:latin typeface="Times New Roman" pitchFamily="34" charset="0"/>
                    <a:ea typeface="微软雅黑" pitchFamily="34" charset="-122"/>
                    <a:cs typeface="Times New Roman" pitchFamily="34" charset="-120"/>
                  </a:rPr>
                  <a:t>2，即袋中装有标有面值为20元和40元的球各2个.</a:t>
                </a:r>
                <a:endParaRPr lang="en-US" altLang="zh-CN" dirty="0"/>
              </a:p>
            </p:txBody>
          </p:sp>
        </mc:Choice>
        <mc:Fallback>
          <p:sp>
            <p:nvSpPr>
              <p:cNvPr id="3" name="QO_5_AN.10_3#5b4312715?vcp=1&amp;vop=1&amp;pid=0f1c42dd5&amp;color=36,64,97&amp;bbb=1&amp;hb=1"/>
              <p:cNvSpPr>
                <a:spLocks noRot="1" noChangeAspect="1" noMove="1" noResize="1" noEditPoints="1" noAdjustHandles="1" noChangeArrowheads="1" noChangeShapeType="1" noTextEdit="1"/>
              </p:cNvSpPr>
              <p:nvPr/>
            </p:nvSpPr>
            <p:spPr>
              <a:xfrm>
                <a:off x="539496" y="3080466"/>
                <a:ext cx="11109960" cy="1636840"/>
              </a:xfrm>
              <a:prstGeom prst="rect">
                <a:avLst/>
              </a:prstGeom>
              <a:blipFill>
                <a:blip r:embed="rId4"/>
                <a:stretch>
                  <a:fillRect l="-1317" r="-220" b="-85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anim calcmode="lin" valueType="num">
                                      <p:cBhvr>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EX.11_1#1594983bd?vcp=1&amp;vop=1&amp;pid=48565d24e&amp;color=36,64,97&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（1）根据超几何分布求出概率，列出分布列，求出数学期望即可；（2）</a:t>
                </a:r>
                <a:r>
                  <a:rPr lang="en-US" altLang="zh-CN" sz="1800" b="0" i="0">
                    <a:solidFill>
                      <a:srgbClr val="244061"/>
                    </a:solidFill>
                    <a:latin typeface="Times New Roman" pitchFamily="34" charset="0"/>
                    <a:ea typeface="微软雅黑" pitchFamily="34" charset="-122"/>
                    <a:cs typeface="Times New Roman" pitchFamily="34" charset="-120"/>
                  </a:rPr>
                  <a:t>①根据两种面值和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a:t>
                </a:r>
                <a:r>
                  <a:rPr lang="en-US" altLang="zh-CN" sz="1800" b="0" i="0" dirty="0">
                    <a:solidFill>
                      <a:srgbClr val="244061"/>
                    </a:solidFill>
                    <a:latin typeface="Times New Roman" pitchFamily="34" charset="0"/>
                    <a:ea typeface="微软雅黑" pitchFamily="34" charset="-122"/>
                    <a:cs typeface="Times New Roman" pitchFamily="34" charset="-120"/>
                  </a:rPr>
                  <a:t>60进行分析，再根据分类计数原理即可求解；②根据数学期望分析可能的方案为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(10,10,50,50)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(20,20,40,40)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，分别计算两个方案的数学期望与方差，即可比较得出结论.</a:t>
                </a:r>
                <a:endParaRPr lang="en-US" altLang="zh-CN" dirty="0"/>
              </a:p>
            </p:txBody>
          </p:sp>
        </mc:Choice>
        <mc:Fallback>
          <p:sp>
            <p:nvSpPr>
              <p:cNvPr id="2" name="QO_3_EX.11_1#1594983bd?vcp=1&amp;vop=1&amp;pid=48565d24e&amp;color=36,64,97&amp;bt=1&amp;bbb=1&amp;hb=1"/>
              <p:cNvSpPr>
                <a:spLocks noRot="1" noChangeAspect="1" noMove="1" noResize="1" noEditPoints="1" noAdjustHandles="1" noChangeArrowheads="1" noChangeShapeType="1" noTextEdit="1"/>
              </p:cNvSpPr>
              <p:nvPr/>
            </p:nvSpPr>
            <p:spPr>
              <a:xfrm>
                <a:off x="539496" y="2941782"/>
                <a:ext cx="11109960" cy="1192340"/>
              </a:xfrm>
              <a:prstGeom prst="rect">
                <a:avLst/>
              </a:prstGeom>
              <a:blipFill>
                <a:blip r:embed="rId3"/>
                <a:stretch>
                  <a:fillRect l="-1317" r="-220"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2_1#cbe6b71f9?vcp=1&amp;vop=1&amp;pid=48565d24e&amp;color=36,64,97&amp;bt=1&amp;bbb=1&amp;hb=1"/>
              <p:cNvSpPr/>
              <p:nvPr/>
            </p:nvSpPr>
            <p:spPr>
              <a:xfrm>
                <a:off x="539496" y="898378"/>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某互联网公司为了确定下一季度的前期广告投入计划，收集了近6个月广告投入量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（单位：万元</a:t>
                </a:r>
                <a:r>
                  <a:rPr lang="en-US" altLang="zh-CN" sz="1800" b="0" i="0">
                    <a:solidFill>
                      <a:srgbClr val="244061"/>
                    </a:solidFill>
                    <a:latin typeface="Times New Roman" pitchFamily="34" charset="0"/>
                    <a:ea typeface="微软雅黑" pitchFamily="34" charset="-122"/>
                    <a:cs typeface="Times New Roman" pitchFamily="34" charset="-120"/>
                  </a:rPr>
                  <a:t>）和收益</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（单位：万元）的数据如表①所示.</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他们分别用模型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，模型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𝑏𝑥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进行拟合，得到相应的经验回归方程并进行残差分析</a:t>
                </a:r>
                <a:r>
                  <a:rPr lang="en-US" altLang="zh-CN" sz="1800" b="0" i="0">
                    <a:solidFill>
                      <a:srgbClr val="244061"/>
                    </a:solidFill>
                    <a:latin typeface="Times New Roman" pitchFamily="34" charset="0"/>
                    <a:ea typeface="微软雅黑" pitchFamily="34" charset="-122"/>
                    <a:cs typeface="Times New Roman" pitchFamily="34" charset="-120"/>
                  </a:rPr>
                  <a:t>，得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到如图所示的残差图及表</a:t>
                </a:r>
                <a:r>
                  <a:rPr lang="en-US" altLang="zh-CN" b="0" i="0" dirty="0">
                    <a:solidFill>
                      <a:srgbClr val="244061"/>
                    </a:solidFill>
                    <a:latin typeface="Times New Roman" pitchFamily="34" charset="0"/>
                    <a:ea typeface="微软雅黑" pitchFamily="34" charset="-122"/>
                    <a:cs typeface="Times New Roman" pitchFamily="34" charset="-120"/>
                  </a:rPr>
                  <a:t>②中一些统计量的值.</a:t>
                </a:r>
                <a:endParaRPr lang="en-US" altLang="zh-CN" dirty="0"/>
              </a:p>
            </p:txBody>
          </p:sp>
        </mc:Choice>
        <mc:Fallback>
          <p:sp>
            <p:nvSpPr>
              <p:cNvPr id="2" name="QO_3_BD.12_1#cbe6b71f9?vcp=1&amp;vop=1&amp;pid=48565d24e&amp;color=36,64,97&amp;bt=1&amp;bbb=1&amp;hb=1"/>
              <p:cNvSpPr>
                <a:spLocks noRot="1" noChangeAspect="1" noMove="1" noResize="1" noEditPoints="1" noAdjustHandles="1" noChangeArrowheads="1" noChangeShapeType="1" noTextEdit="1"/>
              </p:cNvSpPr>
              <p:nvPr/>
            </p:nvSpPr>
            <p:spPr>
              <a:xfrm>
                <a:off x="539496" y="898378"/>
                <a:ext cx="11109960" cy="1611440"/>
              </a:xfrm>
              <a:prstGeom prst="rect">
                <a:avLst/>
              </a:prstGeom>
              <a:blipFill>
                <a:blip r:embed="rId3"/>
                <a:stretch>
                  <a:fillRect l="-1317" r="-384" b="-8679"/>
                </a:stretch>
              </a:blipFill>
              <a:ln/>
            </p:spPr>
            <p:txBody>
              <a:bodyPr/>
              <a:lstStyle/>
              <a:p>
                <a:r>
                  <a:rPr lang="zh-CN" altLang="en-US">
                    <a:noFill/>
                  </a:rPr>
                  <a:t> </a:t>
                </a:r>
              </a:p>
            </p:txBody>
          </p:sp>
        </mc:Fallback>
      </mc:AlternateContent>
      <p:graphicFrame>
        <p:nvGraphicFramePr>
          <p:cNvPr id="13" name="QO_3_BD.12_2#cbe6b71f9?colgroup=9,6,6,4,6,6,6&amp;vcp=1&amp;vop=1&amp;pid=48565d24e&amp;color=36,64,97&amp;bbb=1"/>
          <p:cNvGraphicFramePr>
            <a:graphicFrameLocks noGrp="1"/>
          </p:cNvGraphicFramePr>
          <p:nvPr>
            <p:extLst>
              <p:ext uri="{D42A27DB-BD31-4B8C-83A1-F6EECF244321}">
                <p14:modId xmlns:p14="http://schemas.microsoft.com/office/powerpoint/2010/main" val="411599845"/>
              </p:ext>
            </p:extLst>
          </p:nvPr>
        </p:nvGraphicFramePr>
        <p:xfrm>
          <a:off x="539497" y="2634722"/>
          <a:ext cx="11112009" cy="1169481"/>
        </p:xfrm>
        <a:graphic>
          <a:graphicData uri="http://schemas.openxmlformats.org/drawingml/2006/table">
            <a:tbl>
              <a:tblPr/>
              <a:tblGrid>
                <a:gridCol w="2229713">
                  <a:extLst>
                    <a:ext uri="{9D8B030D-6E8A-4147-A177-3AD203B41FA5}">
                      <a16:colId xmlns:a16="http://schemas.microsoft.com/office/drawing/2014/main" val="20000"/>
                    </a:ext>
                  </a:extLst>
                </a:gridCol>
                <a:gridCol w="1553488">
                  <a:extLst>
                    <a:ext uri="{9D8B030D-6E8A-4147-A177-3AD203B41FA5}">
                      <a16:colId xmlns:a16="http://schemas.microsoft.com/office/drawing/2014/main" val="20001"/>
                    </a:ext>
                  </a:extLst>
                </a:gridCol>
                <a:gridCol w="1553488">
                  <a:extLst>
                    <a:ext uri="{9D8B030D-6E8A-4147-A177-3AD203B41FA5}">
                      <a16:colId xmlns:a16="http://schemas.microsoft.com/office/drawing/2014/main" val="20002"/>
                    </a:ext>
                  </a:extLst>
                </a:gridCol>
                <a:gridCol w="1114856">
                  <a:extLst>
                    <a:ext uri="{9D8B030D-6E8A-4147-A177-3AD203B41FA5}">
                      <a16:colId xmlns:a16="http://schemas.microsoft.com/office/drawing/2014/main" val="20003"/>
                    </a:ext>
                  </a:extLst>
                </a:gridCol>
                <a:gridCol w="1553488">
                  <a:extLst>
                    <a:ext uri="{9D8B030D-6E8A-4147-A177-3AD203B41FA5}">
                      <a16:colId xmlns:a16="http://schemas.microsoft.com/office/drawing/2014/main" val="20004"/>
                    </a:ext>
                  </a:extLst>
                </a:gridCol>
                <a:gridCol w="1553488">
                  <a:extLst>
                    <a:ext uri="{9D8B030D-6E8A-4147-A177-3AD203B41FA5}">
                      <a16:colId xmlns:a16="http://schemas.microsoft.com/office/drawing/2014/main" val="20005"/>
                    </a:ext>
                  </a:extLst>
                </a:gridCol>
                <a:gridCol w="1553488">
                  <a:extLst>
                    <a:ext uri="{9D8B030D-6E8A-4147-A177-3AD203B41FA5}">
                      <a16:colId xmlns:a16="http://schemas.microsoft.com/office/drawing/2014/main" val="20006"/>
                    </a:ext>
                  </a:extLst>
                </a:gridCol>
              </a:tblGrid>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月份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广告投入量/万元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收益/万元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44.67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O_3_BD.12_3#cbe6b71f9?vcp=1&amp;vop=1&amp;pid=48565d24e&amp;color=36,64,97&amp;bbb=1"/>
          <p:cNvSpPr/>
          <p:nvPr/>
        </p:nvSpPr>
        <p:spPr>
          <a:xfrm>
            <a:off x="539496" y="3942822"/>
            <a:ext cx="11109960" cy="363855"/>
          </a:xfrm>
          <a:prstGeom prst="rect">
            <a:avLst/>
          </a:prstGeom>
          <a:noFill/>
          <a:ln/>
        </p:spPr>
        <p:txBody>
          <a:bodyPr wrap="none" lIns="0" tIns="0" rIns="0" bIns="0" rtlCol="0" anchor="t"/>
          <a:lstStyle/>
          <a:p>
            <a:pPr algn="ctr"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表①</a:t>
            </a:r>
            <a:endParaRPr lang="en-US" altLang="zh-CN" sz="1800" dirty="0"/>
          </a:p>
        </p:txBody>
      </p:sp>
      <p:pic>
        <p:nvPicPr>
          <p:cNvPr id="5" name="QO_3_BD.12_4#cbe6b71f9?vcp=1&amp;vop=1&amp;pid=48565d24e&amp;color=36,64,97&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64119" y="4434312"/>
            <a:ext cx="2460715" cy="1724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4" name="QO_3_BD.12_5#cbe6b71f9?colgroup=2,6,20,16&amp;vcp=1&amp;vop=1&amp;pid=48565d24e&amp;color=36,64,97&amp;bt=1&amp;bbb=1"/>
              <p:cNvGraphicFramePr>
                <a:graphicFrameLocks noGrp="1"/>
              </p:cNvGraphicFramePr>
              <p:nvPr>
                <p:extLst>
                  <p:ext uri="{D42A27DB-BD31-4B8C-83A1-F6EECF244321}">
                    <p14:modId xmlns:p14="http://schemas.microsoft.com/office/powerpoint/2010/main" val="1170991208"/>
                  </p:ext>
                </p:extLst>
              </p:nvPr>
            </p:nvGraphicFramePr>
            <p:xfrm>
              <a:off x="539496" y="2708770"/>
              <a:ext cx="11109960" cy="1158622"/>
            </p:xfrm>
            <a:graphic>
              <a:graphicData uri="http://schemas.openxmlformats.org/drawingml/2006/table">
                <a:tbl>
                  <a:tblPr/>
                  <a:tblGrid>
                    <a:gridCol w="777240">
                      <a:extLst>
                        <a:ext uri="{9D8B030D-6E8A-4147-A177-3AD203B41FA5}">
                          <a16:colId xmlns:a16="http://schemas.microsoft.com/office/drawing/2014/main" val="20000"/>
                        </a:ext>
                      </a:extLst>
                    </a:gridCol>
                    <a:gridCol w="1554480">
                      <a:extLst>
                        <a:ext uri="{9D8B030D-6E8A-4147-A177-3AD203B41FA5}">
                          <a16:colId xmlns:a16="http://schemas.microsoft.com/office/drawing/2014/main" val="20001"/>
                        </a:ext>
                      </a:extLst>
                    </a:gridCol>
                    <a:gridCol w="4773168">
                      <a:extLst>
                        <a:ext uri="{9D8B030D-6E8A-4147-A177-3AD203B41FA5}">
                          <a16:colId xmlns:a16="http://schemas.microsoft.com/office/drawing/2014/main" val="20002"/>
                        </a:ext>
                      </a:extLst>
                    </a:gridCol>
                    <a:gridCol w="4005072">
                      <a:extLst>
                        <a:ext uri="{9D8B030D-6E8A-4147-A177-3AD203B41FA5}">
                          <a16:colId xmlns:a16="http://schemas.microsoft.com/office/drawing/2014/main" val="20003"/>
                        </a:ext>
                      </a:extLst>
                    </a:gridCol>
                  </a:tblGrid>
                  <a:tr h="768795">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6</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6</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Sup>
                                <m:sSubSupPr>
                                  <m:ctrlPr>
                                    <a:rPr lang="en-US" altLang="zh-CN" sz="1800" b="0" i="1" spc="-100">
                                      <a:solidFill>
                                        <a:srgbClr val="244061"/>
                                      </a:solidFill>
                                      <a:latin typeface="Cambria Math" panose="02040503050406030204" pitchFamily="18" charset="0"/>
                                    </a:rPr>
                                  </m:ctrlPr>
                                </m:sSubSup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up>
                                  <m:r>
                                    <a:rPr lang="en-US" altLang="zh-CN" sz="1800" b="0" i="0" spc="-100">
                                      <a:solidFill>
                                        <a:srgbClr val="244061"/>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1</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464.24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4" name="QO_3_BD.12_5#cbe6b71f9?colgroup=2,6,20,16&amp;vcp=1&amp;vop=1&amp;pid=48565d24e&amp;color=36,64,97&amp;bt=1&amp;bbb=1"/>
              <p:cNvGraphicFramePr>
                <a:graphicFrameLocks noGrp="1"/>
              </p:cNvGraphicFramePr>
              <p:nvPr>
                <p:extLst>
                  <p:ext uri="{D42A27DB-BD31-4B8C-83A1-F6EECF244321}">
                    <p14:modId xmlns:p14="http://schemas.microsoft.com/office/powerpoint/2010/main" val="1170991208"/>
                  </p:ext>
                </p:extLst>
              </p:nvPr>
            </p:nvGraphicFramePr>
            <p:xfrm>
              <a:off x="539496" y="2708770"/>
              <a:ext cx="11109960" cy="1158622"/>
            </p:xfrm>
            <a:graphic>
              <a:graphicData uri="http://schemas.openxmlformats.org/drawingml/2006/table">
                <a:tbl>
                  <a:tblPr/>
                  <a:tblGrid>
                    <a:gridCol w="777240">
                      <a:extLst>
                        <a:ext uri="{9D8B030D-6E8A-4147-A177-3AD203B41FA5}">
                          <a16:colId xmlns:a16="http://schemas.microsoft.com/office/drawing/2014/main" val="20000"/>
                        </a:ext>
                      </a:extLst>
                    </a:gridCol>
                    <a:gridCol w="1554480">
                      <a:extLst>
                        <a:ext uri="{9D8B030D-6E8A-4147-A177-3AD203B41FA5}">
                          <a16:colId xmlns:a16="http://schemas.microsoft.com/office/drawing/2014/main" val="20001"/>
                        </a:ext>
                      </a:extLst>
                    </a:gridCol>
                    <a:gridCol w="4773168">
                      <a:extLst>
                        <a:ext uri="{9D8B030D-6E8A-4147-A177-3AD203B41FA5}">
                          <a16:colId xmlns:a16="http://schemas.microsoft.com/office/drawing/2014/main" val="20002"/>
                        </a:ext>
                      </a:extLst>
                    </a:gridCol>
                    <a:gridCol w="4005072">
                      <a:extLst>
                        <a:ext uri="{9D8B030D-6E8A-4147-A177-3AD203B41FA5}">
                          <a16:colId xmlns:a16="http://schemas.microsoft.com/office/drawing/2014/main" val="20003"/>
                        </a:ext>
                      </a:extLst>
                    </a:gridCol>
                  </a:tblGrid>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81" t="-787" r="-1325781"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0588" t="-787" r="-565490"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9042" t="-787" r="-84163"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7626" t="-787" r="-304" b="-62992"/>
                          </a:stretch>
                        </a:blipFill>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9042" t="-200000" r="-84163"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3" name="QO_3_BD.12_6#cbe6b71f9?vcp=1&amp;vop=1&amp;pid=48565d24e&amp;color=36,64,97&amp;bbb=1"/>
          <p:cNvSpPr/>
          <p:nvPr/>
        </p:nvSpPr>
        <p:spPr>
          <a:xfrm>
            <a:off x="539496" y="3997566"/>
            <a:ext cx="11109960" cy="363855"/>
          </a:xfrm>
          <a:prstGeom prst="rect">
            <a:avLst/>
          </a:prstGeom>
          <a:noFill/>
          <a:ln/>
        </p:spPr>
        <p:txBody>
          <a:bodyPr wrap="none" lIns="0" tIns="0" rIns="0" bIns="0" rtlCol="0" anchor="t"/>
          <a:lstStyle/>
          <a:p>
            <a:pPr algn="ctr"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表②</a:t>
            </a:r>
            <a:endParaRPr lang="en-US" altLang="zh-CN" sz="18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4_BD.13_1#9cecf8420?vcp=1&amp;vop=1&amp;pid=cbe6b71f9&amp;color=36,64,97&amp;bt=1&amp;bbb=1"/>
          <p:cNvSpPr/>
          <p:nvPr/>
        </p:nvSpPr>
        <p:spPr>
          <a:xfrm>
            <a:off x="539496" y="293679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根据残差图，比较模型1和模型2的拟合效果，判断应该选择哪个模型，请说明理由.</a:t>
            </a:r>
            <a:endParaRPr lang="en-US" altLang="zh-CN" sz="1800" dirty="0"/>
          </a:p>
        </p:txBody>
      </p:sp>
      <p:sp>
        <p:nvSpPr>
          <p:cNvPr id="3" name="QO_4_AN.14_1#9cecf8420?vcp=1&amp;vop=1&amp;pid=cbe6b71f9&amp;color=36,64,97&amp;bbb=1&amp;hb=1"/>
          <p:cNvSpPr/>
          <p:nvPr/>
        </p:nvSpPr>
        <p:spPr>
          <a:xfrm>
            <a:off x="539496" y="3354437"/>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【解】应该选择模型1，因为模型1的残差点分布的带状区域相比模型2更窄，所以模型1的拟合精度比模型2</a:t>
            </a:r>
            <a:r>
              <a:rPr lang="en-US" altLang="zh-CN" sz="1800" b="0" i="0">
                <a:solidFill>
                  <a:srgbClr val="6565FF"/>
                </a:solidFill>
                <a:latin typeface="Times New Roman" pitchFamily="34" charset="0"/>
                <a:ea typeface="微软雅黑" pitchFamily="34" charset="-122"/>
                <a:cs typeface="Times New Roman" pitchFamily="34" charset="-120"/>
              </a:rPr>
              <a:t>更高，</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经验回归方程的预测精度比模型</a:t>
            </a:r>
            <a:r>
              <a:rPr lang="en-US" altLang="zh-CN" b="0" i="0" dirty="0">
                <a:solidFill>
                  <a:srgbClr val="6565FF"/>
                </a:solidFill>
                <a:latin typeface="Times New Roman" pitchFamily="34" charset="0"/>
                <a:ea typeface="微软雅黑" pitchFamily="34" charset="-122"/>
                <a:cs typeface="Times New Roman" pitchFamily="34" charset="-120"/>
              </a:rPr>
              <a:t>2更高.</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4_BD.15_1#01704524b?vcp=1&amp;vop=1&amp;pid=cbe6b71f9&amp;color=36,64,97&amp;bt=1&amp;bbb=1"/>
          <p:cNvSpPr/>
          <p:nvPr/>
        </p:nvSpPr>
        <p:spPr>
          <a:xfrm>
            <a:off x="539496" y="188374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残差绝对值大于2的数据认为是异常数据，需要剔除.</a:t>
            </a:r>
            <a:endParaRPr lang="en-US" altLang="zh-CN" sz="1800" dirty="0"/>
          </a:p>
        </p:txBody>
      </p:sp>
      <p:sp>
        <p:nvSpPr>
          <p:cNvPr id="3" name="QO_5_BD.16_1#a09158f05?vcp=1&amp;vop=1&amp;pid=01704524b&amp;color=36,64,97&amp;bbb=1"/>
          <p:cNvSpPr/>
          <p:nvPr/>
        </p:nvSpPr>
        <p:spPr>
          <a:xfrm>
            <a:off x="539496" y="229935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剔除异常数据后求出（1）中所选模型的经验回归方程.</a:t>
            </a:r>
            <a:endParaRPr lang="en-US" altLang="zh-CN" sz="1800" dirty="0"/>
          </a:p>
        </p:txBody>
      </p:sp>
      <mc:AlternateContent xmlns:mc="http://schemas.openxmlformats.org/markup-compatibility/2006">
        <mc:Choice xmlns:a14="http://schemas.microsoft.com/office/drawing/2010/main" Requires="a14">
          <p:sp>
            <p:nvSpPr>
              <p:cNvPr id="4" name="QO_5_AN.17_1#a09158f05?vcp=1&amp;vop=1&amp;pid=01704524b&amp;color=36,64,97&amp;bbb=1&amp;hb=1"/>
              <p:cNvSpPr/>
              <p:nvPr/>
            </p:nvSpPr>
            <p:spPr>
              <a:xfrm>
                <a:off x="539496" y="2716675"/>
                <a:ext cx="11109960" cy="24369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【解】剔除异常数据，即3月份的数据后，</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×(7×6−6)=7.2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×(30×6−31.8)=29.64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464.24−6×31.8=1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273.44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=364−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273.44−5×7.2×29.64</m:t>
                        </m:r>
                      </m:num>
                      <m:den>
                        <m:r>
                          <a:rPr lang="en-US" altLang="zh-CN" sz="1800" b="0" i="0">
                            <a:solidFill>
                              <a:srgbClr val="6565FF"/>
                            </a:solidFill>
                            <a:latin typeface="Cambria Math" pitchFamily="34" charset="0"/>
                            <a:ea typeface="Cambria Math" pitchFamily="34" charset="-122"/>
                            <a:cs typeface="Cambria Math" pitchFamily="34" charset="-120"/>
                          </a:rPr>
                          <m:t>328−5×7.2×7.2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206.4</m:t>
                        </m:r>
                      </m:num>
                      <m:den>
                        <m:r>
                          <a:rPr lang="en-US" altLang="zh-CN" sz="1800" b="0" i="0">
                            <a:solidFill>
                              <a:srgbClr val="6565FF"/>
                            </a:solidFill>
                            <a:latin typeface="Cambria Math" pitchFamily="34" charset="0"/>
                            <a:ea typeface="Cambria Math" pitchFamily="34" charset="-122"/>
                            <a:cs typeface="Cambria Math" pitchFamily="34" charset="-120"/>
                          </a:rPr>
                          <m:t>68.8</m:t>
                        </m:r>
                      </m:den>
                    </m:f>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Upp>
                      <m:limUp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𝑎</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=29.64−3×7.2=8.04</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的经验回归方程为</a:t>
                </a:r>
              </a:p>
              <a:p>
                <a:pPr latinLnBrk="1">
                  <a:lnSpc>
                    <a:spcPts val="3100"/>
                  </a:lnSpc>
                </a:pP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𝑦</m:t>
                        </m:r>
                      </m:e>
                    </m:acc>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+8.04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5_AN.17_1#a09158f05?vcp=1&amp;vop=1&amp;pid=01704524b&amp;color=36,64,97&amp;bbb=1&amp;hb=1"/>
              <p:cNvSpPr>
                <a:spLocks noRot="1" noChangeAspect="1" noMove="1" noResize="1" noEditPoints="1" noAdjustHandles="1" noChangeArrowheads="1" noChangeShapeType="1" noTextEdit="1"/>
              </p:cNvSpPr>
              <p:nvPr/>
            </p:nvSpPr>
            <p:spPr>
              <a:xfrm>
                <a:off x="539496" y="2716675"/>
                <a:ext cx="11109960" cy="2436940"/>
              </a:xfrm>
              <a:prstGeom prst="rect">
                <a:avLst/>
              </a:prstGeom>
              <a:blipFill>
                <a:blip r:embed="rId3"/>
                <a:stretch>
                  <a:fillRect l="-1317" b="-57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8_1#7ee23bd8d?vcp=1&amp;vop=1&amp;pid=01704524b&amp;color=36,64,97&amp;bt=1&amp;bbb=1&amp;hb=1"/>
              <p:cNvSpPr/>
              <p:nvPr/>
            </p:nvSpPr>
            <p:spPr>
              <a:xfrm>
                <a:off x="539496" y="1724805"/>
                <a:ext cx="11109960" cy="1859217"/>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若预测广告投入量为18万元，求该模型收益的预测值为多少万元.</a:t>
                </a:r>
                <a:endParaRPr lang="en-US" altLang="zh-CN" sz="1800" dirty="0"/>
              </a:p>
              <a:p>
                <a:pPr latinLnBrk="1">
                  <a:lnSpc>
                    <a:spcPts val="7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：经验回归方程</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𝑦</m:t>
                        </m:r>
                      </m:e>
                    </m:acc>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𝑎</m:t>
                        </m:r>
                      </m:e>
                      <m:lim>
                        <m:r>
                          <a:rPr lang="en-US" altLang="zh-CN" sz="1800" b="0" i="0">
                            <a:solidFill>
                              <a:srgbClr val="244061"/>
                            </a:solidFill>
                            <a:latin typeface="Cambria Math" pitchFamily="34" charset="0"/>
                            <a:ea typeface="Cambria Math" pitchFamily="34" charset="-122"/>
                            <a:cs typeface="Cambria Math" pitchFamily="34" charset="-120"/>
                          </a:rPr>
                          <m:t>＾</m:t>
                        </m:r>
                      </m:lim>
                    </m:limUpp>
                  </m:oMath>
                </a14:m>
                <a:r>
                  <a:rPr lang="en-US" altLang="zh-CN" sz="1800" b="0" i="0" dirty="0">
                    <a:solidFill>
                      <a:srgbClr val="244061"/>
                    </a:solidFill>
                    <a:latin typeface="Times New Roman" pitchFamily="34" charset="0"/>
                    <a:ea typeface="微软雅黑" pitchFamily="34" charset="-122"/>
                    <a:cs typeface="Times New Roman" pitchFamily="34" charset="-120"/>
                  </a:rPr>
                  <a:t>中斜率和截距的最小二乘估计公式分别为</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m:t>
                            </m:r>
                          </m:e>
                        </m:acc>
                      </m:lim>
                    </m:limUp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bar>
                          <m:barPr>
                            <m:pos m:val="top"/>
                            <m:ctrlPr>
                              <a:rPr lang="en-US" altLang="zh-CN" sz="1800" i="1">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num>
                      <m:den>
                        <m:limLow>
                          <m:limLowPr>
                            <m:ctrlPr>
                              <a:rPr lang="en-US" altLang="zh-CN" sz="1800" i="1">
                                <a:solidFill>
                                  <a:srgbClr val="244061"/>
                                </a:solidFill>
                                <a:latin typeface="Cambria Math" panose="02040503050406030204" pitchFamily="18" charset="0"/>
                              </a:rPr>
                            </m:ctrlPr>
                          </m:limLowPr>
                          <m:e>
                            <m:limUpp>
                              <m:limUppPr>
                                <m:ctrlPr>
                                  <a:rPr lang="en-US" altLang="zh-CN" sz="1800" i="1">
                                    <a:solidFill>
                                      <a:srgbClr val="244061"/>
                                    </a:solidFill>
                                    <a:latin typeface="Cambria Math" panose="02040503050406030204" pitchFamily="18" charset="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sz="1800">
                                    <a:solidFill>
                                      <a:srgbClr val="244061"/>
                                    </a:solidFill>
                                    <a:latin typeface="Cambria Math" panose="02040503050406030204" pitchFamily="18" charset="0"/>
                                  </a:rPr>
                                  <m:t>𝑥</m:t>
                                </m:r>
                              </m:e>
                            </m:bar>
                          </m:e>
                          <m:sup>
                            <m:r>
                              <a:rPr lang="en-US" altLang="zh-CN" sz="1800" b="0" i="0">
                                <a:solidFill>
                                  <a:srgbClr val="244061"/>
                                </a:solidFill>
                                <a:latin typeface="Cambria Math" pitchFamily="34" charset="0"/>
                                <a:ea typeface="Cambria Math" pitchFamily="34" charset="-122"/>
                                <a:cs typeface="Cambria Math" pitchFamily="34" charset="-120"/>
                              </a:rPr>
                              <m:t>2</m:t>
                            </m:r>
                          </m:sup>
                        </m:sSup>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4900"/>
                  </a:lnSpc>
                </a:pPr>
                <a14:m>
                  <m:oMath xmlns:m="http://schemas.openxmlformats.org/officeDocument/2006/math">
                    <m:limUpp>
                      <m:limUppPr>
                        <m:ctrlPr>
                          <a:rPr lang="en-US" altLang="zh-CN" b="0">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a:solidFill>
                              <a:srgbClr val="244061"/>
                            </a:solidFill>
                            <a:latin typeface="Cambria Math" pitchFamily="34" charset="0"/>
                            <a:ea typeface="Cambria Math" pitchFamily="34" charset="-122"/>
                            <a:cs typeface="Cambria Math" pitchFamily="34" charset="-120"/>
                          </a:rPr>
                          <m:t>𝑎</m:t>
                        </m:r>
                      </m:e>
                      <m:lim>
                        <m:r>
                          <a:rPr lang="en-US" altLang="zh-CN" b="0" i="0">
                            <a:solidFill>
                              <a:srgbClr val="244061"/>
                            </a:solidFill>
                            <a:latin typeface="Cambria Math" pitchFamily="34" charset="0"/>
                            <a:ea typeface="Cambria Math" pitchFamily="34" charset="-122"/>
                            <a:cs typeface="Cambria Math" pitchFamily="34" charset="-120"/>
                          </a:rPr>
                          <m:t>＾</m:t>
                        </m:r>
                      </m:lim>
                    </m:limUpp>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𝑦</m:t>
                        </m:r>
                      </m:e>
                    </m:ba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𝑏</m:t>
                        </m:r>
                      </m:e>
                    </m:acc>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18_1#7ee23bd8d?vcp=1&amp;vop=1&amp;pid=01704524b&amp;color=36,64,97&amp;bt=1&amp;bbb=1&amp;hb=1"/>
              <p:cNvSpPr>
                <a:spLocks noRot="1" noChangeAspect="1" noMove="1" noResize="1" noEditPoints="1" noAdjustHandles="1" noChangeArrowheads="1" noChangeShapeType="1" noTextEdit="1"/>
              </p:cNvSpPr>
              <p:nvPr/>
            </p:nvSpPr>
            <p:spPr>
              <a:xfrm>
                <a:off x="539496" y="1724805"/>
                <a:ext cx="11109960" cy="1859217"/>
              </a:xfrm>
              <a:prstGeom prst="rect">
                <a:avLst/>
              </a:prstGeom>
              <a:blipFill>
                <a:blip r:embed="rId3"/>
                <a:stretch>
                  <a:fillRect l="-1317" b="-721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9_1#7ee23bd8d?vcp=1&amp;vop=1&amp;pid=01704524b&amp;color=36,64,97&amp;bbb=1"/>
              <p:cNvSpPr/>
              <p:nvPr/>
            </p:nvSpPr>
            <p:spPr>
              <a:xfrm>
                <a:off x="539496" y="358814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800" b="0" i="0" dirty="0">
                    <a:solidFill>
                      <a:srgbClr val="6565FF"/>
                    </a:solidFill>
                    <a:latin typeface="Times New Roman" pitchFamily="34" charset="0"/>
                    <a:ea typeface="微软雅黑" pitchFamily="34" charset="-122"/>
                    <a:cs typeface="Times New Roman" pitchFamily="34" charset="-120"/>
                  </a:rPr>
                  <a:t>代入所求经验回归方程得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=3×18+8.04=62.04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，故收益的预测值为62.04万元.</a:t>
                </a:r>
                <a:endParaRPr lang="en-US" altLang="zh-CN" sz="1800" dirty="0"/>
              </a:p>
            </p:txBody>
          </p:sp>
        </mc:Choice>
        <mc:Fallback>
          <p:sp>
            <p:nvSpPr>
              <p:cNvPr id="3" name="QO_5_AN.19_1#7ee23bd8d?vcp=1&amp;vop=1&amp;pid=01704524b&amp;color=36,64,97&amp;bbb=1"/>
              <p:cNvSpPr>
                <a:spLocks noRot="1" noChangeAspect="1" noMove="1" noResize="1" noEditPoints="1" noAdjustHandles="1" noChangeArrowheads="1" noChangeShapeType="1" noTextEdit="1"/>
              </p:cNvSpPr>
              <p:nvPr/>
            </p:nvSpPr>
            <p:spPr>
              <a:xfrm>
                <a:off x="539496" y="3588149"/>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3_EX.20_1#cbe6b71f9?vcp=1&amp;vop=1&amp;pid=48565d24e&amp;color=36,64,97&amp;bbb=1&amp;hb=1"/>
              <p:cNvSpPr/>
              <p:nvPr/>
            </p:nvSpPr>
            <p:spPr>
              <a:xfrm>
                <a:off x="539496" y="3952639"/>
                <a:ext cx="11109960" cy="13828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（1）根据残差图中残差点的分布可选择合适的模型；（2）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计算出剔除异常数据后的</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𝑥</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4800"/>
                  </a:lnSpc>
                </a:pP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的值，代入公式后求出</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𝑎</m:t>
                        </m:r>
                      </m:e>
                      <m:lim>
                        <m:r>
                          <a:rPr lang="en-US" altLang="zh-CN" sz="1800" b="0" i="0">
                            <a:solidFill>
                              <a:srgbClr val="244061"/>
                            </a:solidFill>
                            <a:latin typeface="Cambria Math" pitchFamily="34" charset="0"/>
                            <a:ea typeface="Cambria Math" pitchFamily="34" charset="-122"/>
                            <a:cs typeface="Cambria Math" pitchFamily="34" charset="-120"/>
                          </a:rPr>
                          <m:t>＾</m:t>
                        </m:r>
                      </m:lim>
                    </m:limUpp>
                  </m:oMath>
                </a14:m>
                <a:r>
                  <a:rPr lang="en-US" altLang="zh-CN" sz="1800" b="0" i="0" dirty="0">
                    <a:solidFill>
                      <a:srgbClr val="244061"/>
                    </a:solidFill>
                    <a:latin typeface="Times New Roman" pitchFamily="34" charset="0"/>
                    <a:ea typeface="微软雅黑" pitchFamily="34" charset="-122"/>
                    <a:cs typeface="Times New Roman" pitchFamily="34" charset="-120"/>
                  </a:rPr>
                  <a:t>的值，即可得出经验回归方程；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ii</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代入经验回归方程后</a:t>
                </a:r>
                <a:r>
                  <a:rPr lang="en-US" altLang="zh-CN" sz="1800" b="0" i="0">
                    <a:solidFill>
                      <a:srgbClr val="244061"/>
                    </a:solidFill>
                    <a:latin typeface="Times New Roman" pitchFamily="34" charset="0"/>
                    <a:ea typeface="微软雅黑" pitchFamily="34" charset="-122"/>
                    <a:cs typeface="Times New Roman" pitchFamily="34" charset="-120"/>
                  </a:rPr>
                  <a:t>，即</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可计算得出结果</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3_EX.20_1#cbe6b71f9?vcp=1&amp;vop=1&amp;pid=48565d24e&amp;color=36,64,97&amp;bbb=1&amp;hb=1"/>
              <p:cNvSpPr>
                <a:spLocks noRot="1" noChangeAspect="1" noMove="1" noResize="1" noEditPoints="1" noAdjustHandles="1" noChangeArrowheads="1" noChangeShapeType="1" noTextEdit="1"/>
              </p:cNvSpPr>
              <p:nvPr/>
            </p:nvSpPr>
            <p:spPr>
              <a:xfrm>
                <a:off x="539496" y="3952639"/>
                <a:ext cx="11109960" cy="1382840"/>
              </a:xfrm>
              <a:prstGeom prst="rect">
                <a:avLst/>
              </a:prstGeom>
              <a:blipFill>
                <a:blip r:embed="rId5"/>
                <a:stretch>
                  <a:fillRect l="-1317" b="-101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500"/>
                                        <p:tgtEl>
                                          <p:spTgt spid="4">
                                            <p:txEl>
                                              <p:pRg st="1" end="1"/>
                                            </p:txEl>
                                          </p:spTgt>
                                        </p:tgtEl>
                                      </p:cBhvr>
                                    </p:animEffect>
                                    <p:anim calcmode="lin" valueType="num">
                                      <p:cBhvr>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fade">
                                      <p:cBhvr>
                                        <p:cTn id="34" dur="500"/>
                                        <p:tgtEl>
                                          <p:spTgt spid="4">
                                            <p:txEl>
                                              <p:pRg st="2" end="2"/>
                                            </p:txEl>
                                          </p:spTgt>
                                        </p:tgtEl>
                                      </p:cBhvr>
                                    </p:animEffect>
                                    <p:anim calcmode="lin" valueType="num">
                                      <p:cBhvr>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ee8263091.fixed?vcp=1&amp;color=36,64,97&amp;tib=255,255,255" descr="preencoded.png"/>
          <p:cNvPicPr>
            <a:picLocks noChangeAspect="1"/>
          </p:cNvPicPr>
          <p:nvPr/>
        </p:nvPicPr>
        <p:blipFill>
          <a:blip r:embed="rId3"/>
          <a:stretch>
            <a:fillRect/>
          </a:stretch>
        </p:blipFill>
        <p:spPr>
          <a:xfrm>
            <a:off x="4873752" y="2020824"/>
            <a:ext cx="2450592" cy="1344168"/>
          </a:xfrm>
          <a:prstGeom prst="rect">
            <a:avLst/>
          </a:prstGeom>
        </p:spPr>
      </p:pic>
      <p:sp>
        <p:nvSpPr>
          <p:cNvPr id="3" name="C_1_BD#ee8263091.fixed?vcp=1&amp;color=61,88,159&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1_BD#ee8263091.fixed?vcp=1&amp;color=61,88,159&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统计</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48565d24e.fixed?vcp=1&amp;pid=ee8263091&amp;color=36,64,97&amp;tib=255,255,255" descr="preencoded.png"/>
          <p:cNvPicPr>
            <a:picLocks noChangeAspect="1"/>
          </p:cNvPicPr>
          <p:nvPr/>
        </p:nvPicPr>
        <p:blipFill>
          <a:blip r:embed="rId3"/>
          <a:stretch>
            <a:fillRect/>
          </a:stretch>
        </p:blipFill>
        <p:spPr>
          <a:xfrm>
            <a:off x="640080" y="2697480"/>
            <a:ext cx="3136392" cy="1188720"/>
          </a:xfrm>
          <a:prstGeom prst="rect">
            <a:avLst/>
          </a:prstGeom>
        </p:spPr>
      </p:pic>
      <p:sp>
        <p:nvSpPr>
          <p:cNvPr id="3" name="C_2_BD#48565d24e.fixed?vcp=1&amp;pid=ee8263091&amp;color=61,88,159&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专题3</a:t>
            </a:r>
            <a:endParaRPr lang="en-US" altLang="zh-CN" sz="5400" dirty="0"/>
          </a:p>
        </p:txBody>
      </p:sp>
      <p:sp>
        <p:nvSpPr>
          <p:cNvPr id="4" name="C_2_BD#48565d24e.fixed?vcp=1&amp;pid=ee8263091&amp;color=61,88,159&amp;bbb=1"/>
          <p:cNvSpPr/>
          <p:nvPr/>
        </p:nvSpPr>
        <p:spPr>
          <a:xfrm>
            <a:off x="4315968" y="2587752"/>
            <a:ext cx="7870825"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概率与统计中的决策问题</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_1#2264a0b19?vcp=1&amp;vop=1&amp;pid=48565d24e&amp;color=36,64,97&amp;bt=1&amp;bbb=1&amp;hb=1"/>
              <p:cNvSpPr/>
              <p:nvPr/>
            </p:nvSpPr>
            <p:spPr>
              <a:xfrm>
                <a:off x="539496" y="1688293"/>
                <a:ext cx="11109960" cy="37069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某工厂的质检部门对拟购买的一批原料进行抽样检验，以判定是接收还是拒收这批原料</a:t>
                </a:r>
                <a:r>
                  <a:rPr lang="en-US" altLang="zh-CN" sz="1800" b="0" i="0">
                    <a:solidFill>
                      <a:srgbClr val="244061"/>
                    </a:solidFill>
                    <a:latin typeface="Times New Roman" pitchFamily="34" charset="0"/>
                    <a:ea typeface="微软雅黑" pitchFamily="34" charset="-122"/>
                    <a:cs typeface="Times New Roman" pitchFamily="34" charset="-120"/>
                  </a:rPr>
                  <a:t>.现有两种抽样检验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方案</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方案一</a:t>
                </a:r>
                <a:r>
                  <a:rPr lang="en-US" altLang="zh-CN" sz="1800" b="0" i="0" dirty="0">
                    <a:solidFill>
                      <a:srgbClr val="244061"/>
                    </a:solidFill>
                    <a:latin typeface="Times New Roman" pitchFamily="34" charset="0"/>
                    <a:ea typeface="微软雅黑" pitchFamily="34" charset="-122"/>
                    <a:cs typeface="Times New Roman" pitchFamily="34" charset="-120"/>
                  </a:rPr>
                  <a:t>：随机抽取一个容量为10的样本，并全部检验，若样本中不合格数不超过1个，</a:t>
                </a:r>
                <a:r>
                  <a:rPr lang="en-US" altLang="zh-CN" sz="1800" b="0" i="0">
                    <a:solidFill>
                      <a:srgbClr val="244061"/>
                    </a:solidFill>
                    <a:latin typeface="Times New Roman" pitchFamily="34" charset="0"/>
                    <a:ea typeface="微软雅黑" pitchFamily="34" charset="-122"/>
                    <a:cs typeface="Times New Roman" pitchFamily="34" charset="-120"/>
                  </a:rPr>
                  <a:t>则认为这批原料合格，</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予以接收</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方案二</a:t>
                </a:r>
                <a:r>
                  <a:rPr lang="en-US" altLang="zh-CN" sz="1800" b="0" i="0" dirty="0">
                    <a:solidFill>
                      <a:srgbClr val="244061"/>
                    </a:solidFill>
                    <a:latin typeface="Times New Roman" pitchFamily="34" charset="0"/>
                    <a:ea typeface="微软雅黑" pitchFamily="34" charset="-122"/>
                    <a:cs typeface="Times New Roman" pitchFamily="34" charset="-120"/>
                  </a:rPr>
                  <a:t>：先随机抽取一个容量为5的样本，全部检验，若都合格，则予以接收；若样本中不合格数超过1</a:t>
                </a:r>
                <a:r>
                  <a:rPr lang="en-US" altLang="zh-CN" sz="1800" b="0" i="0">
                    <a:solidFill>
                      <a:srgbClr val="244061"/>
                    </a:solidFill>
                    <a:latin typeface="Times New Roman" pitchFamily="34" charset="0"/>
                    <a:ea typeface="微软雅黑" pitchFamily="34" charset="-122"/>
                    <a:cs typeface="Times New Roman" pitchFamily="34" charset="-120"/>
                  </a:rPr>
                  <a:t>个，</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则拒收</a:t>
                </a:r>
                <a:r>
                  <a:rPr lang="en-US" altLang="zh-CN" sz="1800" b="0" i="0" dirty="0">
                    <a:solidFill>
                      <a:srgbClr val="244061"/>
                    </a:solidFill>
                    <a:latin typeface="Times New Roman" pitchFamily="34" charset="0"/>
                    <a:ea typeface="微软雅黑" pitchFamily="34" charset="-122"/>
                    <a:cs typeface="Times New Roman" pitchFamily="34" charset="-120"/>
                  </a:rPr>
                  <a:t>；若样本中不合格数为1个，则再抽取一个容量为5的样本，并全部检验</a:t>
                </a:r>
                <a:r>
                  <a:rPr lang="en-US" altLang="zh-CN" sz="1800" b="0" i="0">
                    <a:solidFill>
                      <a:srgbClr val="244061"/>
                    </a:solidFill>
                    <a:latin typeface="Times New Roman" pitchFamily="34" charset="0"/>
                    <a:ea typeface="微软雅黑" pitchFamily="34" charset="-122"/>
                    <a:cs typeface="Times New Roman" pitchFamily="34" charset="-120"/>
                  </a:rPr>
                  <a:t>，且只有第二批样本全部合格才</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予以接收</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假设拟购买的这批原料的合格率为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，并用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作为原料中每件产品是合格品的概率</a:t>
                </a:r>
                <a:r>
                  <a:rPr lang="en-US" altLang="zh-CN" sz="1800" b="0" i="0">
                    <a:solidFill>
                      <a:srgbClr val="244061"/>
                    </a:solidFill>
                    <a:latin typeface="Times New Roman" pitchFamily="34" charset="0"/>
                    <a:ea typeface="微软雅黑" pitchFamily="34" charset="-122"/>
                    <a:cs typeface="Times New Roman" pitchFamily="34" charset="-120"/>
                  </a:rPr>
                  <a:t>.分别计算两种</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方案中这批原料通过检验的概率</a:t>
                </a:r>
                <a:r>
                  <a:rPr lang="en-US" altLang="zh-CN" b="0" i="0" dirty="0">
                    <a:solidFill>
                      <a:srgbClr val="244061"/>
                    </a:solidFill>
                    <a:latin typeface="Times New Roman" pitchFamily="34" charset="0"/>
                    <a:ea typeface="微软雅黑" pitchFamily="34" charset="-122"/>
                    <a:cs typeface="Times New Roman" pitchFamily="34" charset="-120"/>
                  </a:rPr>
                  <a:t>，若你是原料供应商，你希望质检部门采取哪种检验方案?说明理由.</a:t>
                </a:r>
                <a:endParaRPr lang="en-US" altLang="zh-CN" dirty="0"/>
              </a:p>
            </p:txBody>
          </p:sp>
        </mc:Choice>
        <mc:Fallback>
          <p:sp>
            <p:nvSpPr>
              <p:cNvPr id="2" name="QO_3_BD.1_1#2264a0b19?vcp=1&amp;vop=1&amp;pid=48565d24e&amp;color=36,64,97&amp;bt=1&amp;bbb=1&amp;hb=1"/>
              <p:cNvSpPr>
                <a:spLocks noRot="1" noChangeAspect="1" noMove="1" noResize="1" noEditPoints="1" noAdjustHandles="1" noChangeArrowheads="1" noChangeShapeType="1" noTextEdit="1"/>
              </p:cNvSpPr>
              <p:nvPr/>
            </p:nvSpPr>
            <p:spPr>
              <a:xfrm>
                <a:off x="539496" y="1688293"/>
                <a:ext cx="11109960" cy="3706940"/>
              </a:xfrm>
              <a:prstGeom prst="rect">
                <a:avLst/>
              </a:prstGeom>
              <a:blipFill>
                <a:blip r:embed="rId3"/>
                <a:stretch>
                  <a:fillRect l="-1317" r="-3293" b="-3618"/>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AN.2_1#2264a0b19?vcp=1&amp;vop=1&amp;pid=48565d24e&amp;color=36,64,97&amp;bt=1&amp;bbb=1&amp;hb=1"/>
              <p:cNvSpPr/>
              <p:nvPr/>
            </p:nvSpPr>
            <p:spPr>
              <a:xfrm>
                <a:off x="539496" y="1859997"/>
                <a:ext cx="11109960" cy="3287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【解】采用方案一通过检验的概率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采</a:t>
                </a:r>
                <a:r>
                  <a:rPr lang="en-US" altLang="zh-CN" sz="1800" b="0" i="0">
                    <a:solidFill>
                      <a:srgbClr val="6565FF"/>
                    </a:solidFill>
                    <a:latin typeface="Times New Roman" pitchFamily="34" charset="0"/>
                    <a:ea typeface="微软雅黑" pitchFamily="34" charset="-122"/>
                    <a:cs typeface="Times New Roman" pitchFamily="34" charset="-120"/>
                  </a:rPr>
                  <a:t>用方案二通过检验的概率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上单调递增，故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&lt;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，故原料供应商更希望该工厂的质检部门采取的检验方案为方案二</a:t>
                </a:r>
                <a:r>
                  <a:rPr lang="en-US" altLang="zh-CN" sz="1800" b="0" i="0">
                    <a:solidFill>
                      <a:srgbClr val="6565FF"/>
                    </a:solidFill>
                    <a:latin typeface="Times New Roman" pitchFamily="34" charset="0"/>
                    <a:ea typeface="微软雅黑" pitchFamily="34" charset="-122"/>
                    <a:cs typeface="Times New Roman" pitchFamily="34" charset="-120"/>
                  </a:rPr>
                  <a:t>，因为采用方案二时原料通过检验</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的概率更高</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3_AN.2_1#2264a0b19?vcp=1&amp;vop=1&amp;pid=48565d24e&amp;color=36,64,97&amp;bt=1&amp;bbb=1&amp;hb=1"/>
              <p:cNvSpPr>
                <a:spLocks noRot="1" noChangeAspect="1" noMove="1" noResize="1" noEditPoints="1" noAdjustHandles="1" noChangeArrowheads="1" noChangeShapeType="1" noTextEdit="1"/>
              </p:cNvSpPr>
              <p:nvPr/>
            </p:nvSpPr>
            <p:spPr>
              <a:xfrm>
                <a:off x="539496" y="1859997"/>
                <a:ext cx="11109960" cy="3287840"/>
              </a:xfrm>
              <a:prstGeom prst="rect">
                <a:avLst/>
              </a:prstGeom>
              <a:blipFill>
                <a:blip r:embed="rId3"/>
                <a:stretch>
                  <a:fillRect l="-1317" r="-714" b="-44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O_3_BD.3_1#1594983bd?vcp=1&amp;vop=1&amp;pid=48565d24e&amp;color=36,64,97&amp;bt=1&amp;bbb=1&amp;hb=1"/>
          <p:cNvSpPr/>
          <p:nvPr/>
        </p:nvSpPr>
        <p:spPr>
          <a:xfrm>
            <a:off x="539496" y="991253"/>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为了回馈顾客，某商场通过摸球兑奖的方式对1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000位顾客进行奖励，每位顾客从一只装有</a:t>
            </a:r>
            <a:r>
              <a:rPr lang="en-US" altLang="zh-CN" sz="1800" b="0" i="0">
                <a:solidFill>
                  <a:srgbClr val="244061"/>
                </a:solidFill>
                <a:latin typeface="Times New Roman" pitchFamily="34" charset="0"/>
                <a:ea typeface="微软雅黑" pitchFamily="34" charset="-122"/>
                <a:cs typeface="Times New Roman" pitchFamily="34" charset="-120"/>
              </a:rPr>
              <a:t>4个标有面值的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球</a:t>
            </a:r>
            <a:r>
              <a:rPr lang="en-US" altLang="zh-CN" sz="1800" b="0" i="0" dirty="0">
                <a:solidFill>
                  <a:srgbClr val="244061"/>
                </a:solidFill>
                <a:latin typeface="Times New Roman" pitchFamily="34" charset="0"/>
                <a:ea typeface="微软雅黑" pitchFamily="34" charset="-122"/>
                <a:cs typeface="Times New Roman" pitchFamily="34" charset="-120"/>
              </a:rPr>
              <a:t>（除所标面值外其他属性都相同）的袋子中一次性随机摸出2个球</a:t>
            </a:r>
            <a:r>
              <a:rPr lang="en-US" altLang="zh-CN" sz="1800" b="0" i="0">
                <a:solidFill>
                  <a:srgbClr val="244061"/>
                </a:solidFill>
                <a:latin typeface="Times New Roman" pitchFamily="34" charset="0"/>
                <a:ea typeface="微软雅黑" pitchFamily="34" charset="-122"/>
                <a:cs typeface="Times New Roman" pitchFamily="34" charset="-120"/>
              </a:rPr>
              <a:t>，球上所标的面值之和为该顾客所获得的奖</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励金额</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
        <p:nvSpPr>
          <p:cNvPr id="3" name="QO_4_BD.4_1#a16cd26e4?vcp=1&amp;vop=1&amp;pid=1594983bd&amp;color=36,64,97&amp;bbb=1&amp;hb=1"/>
          <p:cNvSpPr/>
          <p:nvPr/>
        </p:nvSpPr>
        <p:spPr>
          <a:xfrm>
            <a:off x="539496" y="2238202"/>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若袋子所装的4个球中有2个所标面值为50元，2个所标面值为10元</a:t>
            </a:r>
            <a:r>
              <a:rPr lang="en-US" altLang="zh-CN" sz="1800" b="0" i="0">
                <a:solidFill>
                  <a:srgbClr val="244061"/>
                </a:solidFill>
                <a:latin typeface="Times New Roman" pitchFamily="34" charset="0"/>
                <a:ea typeface="微软雅黑" pitchFamily="34" charset="-122"/>
                <a:cs typeface="Times New Roman" pitchFamily="34" charset="-120"/>
              </a:rPr>
              <a:t>，则求顾客所获得奖励金额的概率分布</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列和数学期望</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mc:Choice xmlns:a14="http://schemas.microsoft.com/office/drawing/2010/main" Requires="a14">
          <p:sp>
            <p:nvSpPr>
              <p:cNvPr id="4" name="QO_4_AN.5_1#a16cd26e4?vcp=1&amp;vop=1&amp;pid=1594983bd&amp;color=36,64,97&amp;bbb=1"/>
              <p:cNvSpPr/>
              <p:nvPr/>
            </p:nvSpPr>
            <p:spPr>
              <a:xfrm>
                <a:off x="539496" y="3013982"/>
                <a:ext cx="11109960" cy="13068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【解】设顾客所获得奖励金额为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元，则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的可能取值为20，60，100，</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4" name="QO_4_AN.5_1#a16cd26e4?vcp=1&amp;vop=1&amp;pid=1594983bd&amp;color=36,64,97&amp;bbb=1"/>
              <p:cNvSpPr>
                <a:spLocks noRot="1" noChangeAspect="1" noMove="1" noResize="1" noEditPoints="1" noAdjustHandles="1" noChangeArrowheads="1" noChangeShapeType="1" noTextEdit="1"/>
              </p:cNvSpPr>
              <p:nvPr/>
            </p:nvSpPr>
            <p:spPr>
              <a:xfrm>
                <a:off x="539496" y="3013982"/>
                <a:ext cx="11109960" cy="1306830"/>
              </a:xfrm>
              <a:prstGeom prst="rect">
                <a:avLst/>
              </a:prstGeom>
              <a:blipFill>
                <a:blip r:embed="rId3"/>
                <a:stretch>
                  <a:fillRect l="-1317" b="-1069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O_4_AN.5_2#a16cd26e4?colgroup=4,13,13,13&amp;vcp=1&amp;vop=1&amp;pid=1594983bd&amp;color=36,64,97&amp;bbb=1"/>
              <p:cNvGraphicFramePr>
                <a:graphicFrameLocks noGrp="1"/>
              </p:cNvGraphicFramePr>
              <p:nvPr>
                <p:extLst>
                  <p:ext uri="{D42A27DB-BD31-4B8C-83A1-F6EECF244321}">
                    <p14:modId xmlns:p14="http://schemas.microsoft.com/office/powerpoint/2010/main" val="2951552841"/>
                  </p:ext>
                </p:extLst>
              </p:nvPr>
            </p:nvGraphicFramePr>
            <p:xfrm>
              <a:off x="539497" y="4449082"/>
              <a:ext cx="11112012" cy="930276"/>
            </p:xfrm>
            <a:graphic>
              <a:graphicData uri="http://schemas.openxmlformats.org/drawingml/2006/table">
                <a:tbl>
                  <a:tblPr/>
                  <a:tblGrid>
                    <a:gridCol w="1133133">
                      <a:extLst>
                        <a:ext uri="{9D8B030D-6E8A-4147-A177-3AD203B41FA5}">
                          <a16:colId xmlns:a16="http://schemas.microsoft.com/office/drawing/2014/main" val="20000"/>
                        </a:ext>
                      </a:extLst>
                    </a:gridCol>
                    <a:gridCol w="3326293">
                      <a:extLst>
                        <a:ext uri="{9D8B030D-6E8A-4147-A177-3AD203B41FA5}">
                          <a16:colId xmlns:a16="http://schemas.microsoft.com/office/drawing/2014/main" val="20001"/>
                        </a:ext>
                      </a:extLst>
                    </a:gridCol>
                    <a:gridCol w="3326293">
                      <a:extLst>
                        <a:ext uri="{9D8B030D-6E8A-4147-A177-3AD203B41FA5}">
                          <a16:colId xmlns:a16="http://schemas.microsoft.com/office/drawing/2014/main" val="20002"/>
                        </a:ext>
                      </a:extLst>
                    </a:gridCol>
                    <a:gridCol w="3326293">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7" name="QO_4_AN.5_2#a16cd26e4?colgroup=4,13,13,13&amp;vcp=1&amp;vop=1&amp;pid=1594983bd&amp;color=36,64,97&amp;bbb=1"/>
              <p:cNvGraphicFramePr>
                <a:graphicFrameLocks noGrp="1"/>
              </p:cNvGraphicFramePr>
              <p:nvPr>
                <p:extLst>
                  <p:ext uri="{D42A27DB-BD31-4B8C-83A1-F6EECF244321}">
                    <p14:modId xmlns:p14="http://schemas.microsoft.com/office/powerpoint/2010/main" val="2951552841"/>
                  </p:ext>
                </p:extLst>
              </p:nvPr>
            </p:nvGraphicFramePr>
            <p:xfrm>
              <a:off x="539497" y="4449082"/>
              <a:ext cx="11112012" cy="930276"/>
            </p:xfrm>
            <a:graphic>
              <a:graphicData uri="http://schemas.openxmlformats.org/drawingml/2006/table">
                <a:tbl>
                  <a:tblPr/>
                  <a:tblGrid>
                    <a:gridCol w="1133133">
                      <a:extLst>
                        <a:ext uri="{9D8B030D-6E8A-4147-A177-3AD203B41FA5}">
                          <a16:colId xmlns:a16="http://schemas.microsoft.com/office/drawing/2014/main" val="20000"/>
                        </a:ext>
                      </a:extLst>
                    </a:gridCol>
                    <a:gridCol w="3326293">
                      <a:extLst>
                        <a:ext uri="{9D8B030D-6E8A-4147-A177-3AD203B41FA5}">
                          <a16:colId xmlns:a16="http://schemas.microsoft.com/office/drawing/2014/main" val="20001"/>
                        </a:ext>
                      </a:extLst>
                    </a:gridCol>
                    <a:gridCol w="3326293">
                      <a:extLst>
                        <a:ext uri="{9D8B030D-6E8A-4147-A177-3AD203B41FA5}">
                          <a16:colId xmlns:a16="http://schemas.microsoft.com/office/drawing/2014/main" val="20002"/>
                        </a:ext>
                      </a:extLst>
                    </a:gridCol>
                    <a:gridCol w="3326293">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38" r="-881183" b="-141538"/>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38" t="-73034" r="-8811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249" t="-73034" r="-2001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4249" t="-73034" r="-1001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34249" t="-73034" r="-183" b="-337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6" name="QO_4_AN.5_3#a16cd26e4?vcp=1&amp;vop=1&amp;pid=1594983bd&amp;color=36,64,97&amp;bbb=1"/>
              <p:cNvSpPr/>
              <p:nvPr/>
            </p:nvSpPr>
            <p:spPr>
              <a:xfrm>
                <a:off x="539496" y="5515882"/>
                <a:ext cx="11109960" cy="535559"/>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4_AN.5_3#a16cd26e4?vcp=1&amp;vop=1&amp;pid=1594983bd&amp;color=36,64,97&amp;bbb=1"/>
              <p:cNvSpPr>
                <a:spLocks noRot="1" noChangeAspect="1" noMove="1" noResize="1" noEditPoints="1" noAdjustHandles="1" noChangeArrowheads="1" noChangeShapeType="1" noTextEdit="1"/>
              </p:cNvSpPr>
              <p:nvPr/>
            </p:nvSpPr>
            <p:spPr>
              <a:xfrm>
                <a:off x="539496" y="5515882"/>
                <a:ext cx="11109960" cy="535559"/>
              </a:xfrm>
              <a:prstGeom prst="rect">
                <a:avLst/>
              </a:prstGeom>
              <a:blipFill>
                <a:blip r:embed="rId5"/>
                <a:stretch>
                  <a:fillRect l="-1317"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anim calcmode="lin" valueType="num">
                                      <p:cBhvr>
                                        <p:cTn id="33" dur="500" fill="hold"/>
                                        <p:tgtEl>
                                          <p:spTgt spid="6">
                                            <p:bg/>
                                          </p:spTgt>
                                        </p:tgtEl>
                                        <p:attrNameLst>
                                          <p:attrName>ppt_x</p:attrName>
                                        </p:attrNameLst>
                                      </p:cBhvr>
                                      <p:tavLst>
                                        <p:tav tm="0">
                                          <p:val>
                                            <p:strVal val="#ppt_x"/>
                                          </p:val>
                                        </p:tav>
                                        <p:tav tm="100000">
                                          <p:val>
                                            <p:strVal val="#ppt_x"/>
                                          </p:val>
                                        </p:tav>
                                      </p:tavLst>
                                    </p:anim>
                                    <p:anim calcmode="lin" valueType="num">
                                      <p:cBhvr>
                                        <p:cTn id="34" dur="500" fill="hold"/>
                                        <p:tgtEl>
                                          <p:spTgt spid="6">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anim calcmode="lin" valueType="num">
                                      <p:cBhvr>
                                        <p:cTn id="3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4_BD.6_1#0f1c42dd5?vcp=1&amp;vop=1&amp;pid=1594983bd&amp;color=36,64,97&amp;bt=1&amp;bbb=1"/>
          <p:cNvSpPr/>
          <p:nvPr/>
        </p:nvSpPr>
        <p:spPr>
          <a:xfrm>
            <a:off x="539496" y="250880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现有所标面值为10元、20元、40元、50元小球若干.</a:t>
            </a:r>
            <a:endParaRPr lang="en-US" altLang="zh-CN" sz="1800" dirty="0"/>
          </a:p>
        </p:txBody>
      </p:sp>
      <p:sp>
        <p:nvSpPr>
          <p:cNvPr id="3" name="QO_5_BD.7_1#1b806f85a?vcp=1&amp;vop=1&amp;pid=0f1c42dd5&amp;color=36,64,97&amp;bbb=1"/>
          <p:cNvSpPr/>
          <p:nvPr/>
        </p:nvSpPr>
        <p:spPr>
          <a:xfrm>
            <a:off x="539496" y="292441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若袋中的4个球有且仅有两种面值，且两种面值的和为60元，则袋中的4个球有多少种装法?</a:t>
            </a:r>
            <a:endParaRPr lang="en-US" altLang="zh-CN" sz="1800" dirty="0"/>
          </a:p>
        </p:txBody>
      </p:sp>
      <mc:AlternateContent xmlns:mc="http://schemas.openxmlformats.org/markup-compatibility/2006">
        <mc:Choice xmlns:a14="http://schemas.microsoft.com/office/drawing/2010/main" Requires="a14">
          <p:sp>
            <p:nvSpPr>
              <p:cNvPr id="4" name="QO_5_AN.8_1#1b806f85a?vcp=1&amp;vop=1&amp;pid=0f1c42dd5&amp;color=36,64,97&amp;bbb=1"/>
              <p:cNvSpPr/>
              <p:nvPr/>
            </p:nvSpPr>
            <p:spPr>
              <a:xfrm>
                <a:off x="539496" y="3341737"/>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【解】两种面值的和为60元可以装10元与50元，也可装20元与40元面值的小球.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每</a:t>
                </a:r>
                <a:r>
                  <a:rPr lang="en-US" altLang="zh-CN" sz="1800" b="0" i="0">
                    <a:solidFill>
                      <a:srgbClr val="6565FF"/>
                    </a:solidFill>
                    <a:latin typeface="Times New Roman" pitchFamily="34" charset="0"/>
                    <a:ea typeface="微软雅黑" pitchFamily="34" charset="-122"/>
                    <a:cs typeface="Times New Roman" pitchFamily="34" charset="-120"/>
                  </a:rPr>
                  <a:t>类都有</a:t>
                </a:r>
                <a:r>
                  <a:rPr lang="en-US" altLang="zh-CN" sz="1800" b="0" i="0" dirty="0">
                    <a:solidFill>
                      <a:srgbClr val="6565FF"/>
                    </a:solidFill>
                    <a:latin typeface="Times New Roman" pitchFamily="34" charset="0"/>
                    <a:ea typeface="微软雅黑" pitchFamily="34" charset="-122"/>
                    <a:cs typeface="Times New Roman" pitchFamily="34" charset="-120"/>
                  </a:rPr>
                  <a:t>3种装法：其中一种面值有1,2,3个小球，另一种面值对应3,2,1个小球.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由分类计数原理知</a:t>
                </a:r>
                <a:r>
                  <a:rPr lang="en-US" altLang="zh-CN" sz="1800" b="0" i="0" dirty="0">
                    <a:solidFill>
                      <a:srgbClr val="6565FF"/>
                    </a:solidFill>
                    <a:latin typeface="Times New Roman" pitchFamily="34" charset="0"/>
                    <a:ea typeface="微软雅黑" pitchFamily="34" charset="-122"/>
                    <a:cs typeface="Times New Roman" pitchFamily="34" charset="-120"/>
                  </a:rPr>
                  <a:t>，袋中的4个球不同的装法共有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p:txBody>
          </p:sp>
        </mc:Choice>
        <mc:Fallback>
          <p:sp>
            <p:nvSpPr>
              <p:cNvPr id="4" name="QO_5_AN.8_1#1b806f85a?vcp=1&amp;vop=1&amp;pid=0f1c42dd5&amp;color=36,64,97&amp;bbb=1"/>
              <p:cNvSpPr>
                <a:spLocks noRot="1" noChangeAspect="1" noMove="1" noResize="1" noEditPoints="1" noAdjustHandles="1" noChangeArrowheads="1" noChangeShapeType="1" noTextEdit="1"/>
              </p:cNvSpPr>
              <p:nvPr/>
            </p:nvSpPr>
            <p:spPr>
              <a:xfrm>
                <a:off x="539496" y="3341737"/>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O_5_BD.9_1#5b4312715?vcp=1&amp;vop=1&amp;pid=0f1c42dd5&amp;color=36,64,97&amp;bt=1&amp;bbb=1&amp;hb=1"/>
          <p:cNvSpPr/>
          <p:nvPr/>
        </p:nvSpPr>
        <p:spPr>
          <a:xfrm>
            <a:off x="539496" y="314752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若商场奖励总额的预算是60</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000元</a:t>
            </a:r>
            <a:r>
              <a:rPr lang="en-US" altLang="zh-CN" sz="1800" b="0" i="0">
                <a:solidFill>
                  <a:srgbClr val="244061"/>
                </a:solidFill>
                <a:latin typeface="Times New Roman" pitchFamily="34" charset="0"/>
                <a:ea typeface="微软雅黑" pitchFamily="34" charset="-122"/>
                <a:cs typeface="Times New Roman" pitchFamily="34" charset="-120"/>
              </a:rPr>
              <a:t>，为了使顾客得到的奖励尽可能符合商场的预算且每位顾客所获得的奖励</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金额相对均衡</a:t>
            </a:r>
            <a:r>
              <a:rPr lang="en-US" altLang="zh-CN" b="0" i="0" dirty="0">
                <a:solidFill>
                  <a:srgbClr val="244061"/>
                </a:solidFill>
                <a:latin typeface="Times New Roman" pitchFamily="34" charset="0"/>
                <a:ea typeface="微软雅黑" pitchFamily="34" charset="-122"/>
                <a:cs typeface="Times New Roman" pitchFamily="34" charset="-120"/>
              </a:rPr>
              <a:t>，请从①的装法中选择一个最合适的装法，并说明理由.</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10_1#5b4312715?vcp=1&amp;vop=1&amp;pid=0f1c42dd5&amp;color=36,64,97&amp;bt=1&amp;bbb=1&amp;hb=1"/>
              <p:cNvSpPr/>
              <p:nvPr/>
            </p:nvSpPr>
            <p:spPr>
              <a:xfrm>
                <a:off x="539496" y="828000"/>
                <a:ext cx="11109960" cy="5323205"/>
              </a:xfrm>
              <a:prstGeom prst="rect">
                <a:avLst/>
              </a:prstGeom>
              <a:noFill/>
              <a:ln/>
            </p:spPr>
            <p:txBody>
              <a:bodyPr wrap="none" lIns="0" tIns="0" rIns="0" bIns="0" rtlCol="0" anchor="t"/>
              <a:lstStyle/>
              <a:p>
                <a:pPr algn="l" latinLnBrk="1">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【解】选择装法为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，理由如下：</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据商场的预算</a:t>
                </a:r>
                <a:r>
                  <a:rPr lang="en-US" altLang="zh-CN" sz="1800" b="0" i="0" dirty="0">
                    <a:solidFill>
                      <a:srgbClr val="6565FF"/>
                    </a:solidFill>
                    <a:latin typeface="Times New Roman" pitchFamily="34" charset="0"/>
                    <a:ea typeface="微软雅黑" pitchFamily="34" charset="-122"/>
                    <a:cs typeface="Times New Roman" pitchFamily="34" charset="-120"/>
                  </a:rPr>
                  <a:t>,每位顾客的平均奖励额为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（元）,故先寻找数学期望为60元的可能方案.</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小球标有的面值为</a:t>
                </a:r>
                <a:r>
                  <a:rPr lang="en-US" altLang="zh-CN" sz="1800" b="0" i="0" dirty="0">
                    <a:solidFill>
                      <a:srgbClr val="6565FF"/>
                    </a:solidFill>
                    <a:latin typeface="Times New Roman" pitchFamily="34" charset="0"/>
                    <a:ea typeface="微软雅黑" pitchFamily="34" charset="-122"/>
                    <a:cs typeface="Times New Roman" pitchFamily="34" charset="-120"/>
                  </a:rPr>
                  <a:t>10元和50元时,若选择</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(10,10,10,50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的方案,60元是面值之和的最大值，</a:t>
                </a:r>
                <a:r>
                  <a:rPr lang="en-US" altLang="zh-CN" sz="1800" b="0" i="0">
                    <a:solidFill>
                      <a:srgbClr val="6565FF"/>
                    </a:solidFill>
                    <a:latin typeface="Times New Roman" pitchFamily="34" charset="0"/>
                    <a:ea typeface="微软雅黑" pitchFamily="34" charset="-122"/>
                    <a:cs typeface="Times New Roman" pitchFamily="34" charset="-120"/>
                  </a:rPr>
                  <a:t>数学期望不可能为60</a:t>
                </a:r>
              </a:p>
              <a:p>
                <a:pPr latinLnBrk="1">
                  <a:lnSpc>
                    <a:spcPts val="2700"/>
                  </a:lnSpc>
                </a:pPr>
                <a:r>
                  <a:rPr lang="en-US" altLang="zh-CN" sz="1800" b="0" i="0">
                    <a:solidFill>
                      <a:srgbClr val="6565FF"/>
                    </a:solidFill>
                    <a:latin typeface="Times New Roman" pitchFamily="34" charset="0"/>
                    <a:ea typeface="微软雅黑" pitchFamily="34" charset="-122"/>
                    <a:cs typeface="Times New Roman" pitchFamily="34" charset="-120"/>
                  </a:rPr>
                  <a:t>元</a:t>
                </a:r>
                <a:r>
                  <a:rPr lang="en-US" altLang="zh-CN" sz="1800" b="0" i="0" dirty="0">
                    <a:solidFill>
                      <a:srgbClr val="6565FF"/>
                    </a:solidFill>
                    <a:latin typeface="Times New Roman" pitchFamily="34" charset="0"/>
                    <a:ea typeface="微软雅黑" pitchFamily="34" charset="-122"/>
                    <a:cs typeface="Times New Roman" pitchFamily="34" charset="-120"/>
                  </a:rPr>
                  <a:t>；当选择</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(50,50,50,10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的方案,60元是面值之和的最小值，数字期望也不可能为60元</a:t>
                </a:r>
                <a:r>
                  <a:rPr lang="en-US" altLang="zh-CN" sz="1800" b="0" i="0">
                    <a:solidFill>
                      <a:srgbClr val="6565FF"/>
                    </a:solidFill>
                    <a:latin typeface="Times New Roman" pitchFamily="34" charset="0"/>
                    <a:ea typeface="微软雅黑" pitchFamily="34" charset="-122"/>
                    <a:cs typeface="Times New Roman" pitchFamily="34" charset="-120"/>
                  </a:rPr>
                  <a:t>.因此可能的方案是</a:t>
                </a:r>
              </a:p>
              <a:p>
                <a:pPr latinLnBrk="1">
                  <a:lnSpc>
                    <a:spcPts val="2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(10,10,50,50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，记为方案1.</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小球标有的面值为</a:t>
                </a:r>
                <a:r>
                  <a:rPr lang="en-US" altLang="zh-CN" sz="1800" b="0" i="0" dirty="0">
                    <a:solidFill>
                      <a:srgbClr val="6565FF"/>
                    </a:solidFill>
                    <a:latin typeface="Times New Roman" pitchFamily="34" charset="0"/>
                    <a:ea typeface="微软雅黑" pitchFamily="34" charset="-122"/>
                    <a:cs typeface="Times New Roman" pitchFamily="34" charset="-120"/>
                  </a:rPr>
                  <a:t>20元和40元时,同理可排除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(20,20,20,40)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(40,40,40,20)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能的方案是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,记为方案2.</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对</a:t>
                </a:r>
                <a:r>
                  <a:rPr lang="en-US" altLang="zh-CN" sz="1800" b="0" i="0">
                    <a:solidFill>
                      <a:srgbClr val="6565FF"/>
                    </a:solidFill>
                    <a:latin typeface="Times New Roman" pitchFamily="34" charset="0"/>
                    <a:ea typeface="微软雅黑" pitchFamily="34" charset="-122"/>
                    <a:cs typeface="Times New Roman" pitchFamily="34" charset="-120"/>
                  </a:rPr>
                  <a:t>于方案</a:t>
                </a:r>
                <a:r>
                  <a:rPr lang="en-US" altLang="zh-CN" sz="1800" b="0" i="0" dirty="0">
                    <a:solidFill>
                      <a:srgbClr val="6565FF"/>
                    </a:solidFill>
                    <a:latin typeface="Times New Roman" pitchFamily="34" charset="0"/>
                    <a:ea typeface="微软雅黑" pitchFamily="34" charset="-122"/>
                    <a:cs typeface="Times New Roman" pitchFamily="34" charset="-120"/>
                  </a:rPr>
                  <a:t>1，即方案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(10,10,50,50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600</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对</a:t>
                </a:r>
                <a:r>
                  <a:rPr lang="en-US" altLang="zh-CN" sz="1800" b="0" i="0">
                    <a:solidFill>
                      <a:srgbClr val="6565FF"/>
                    </a:solidFill>
                    <a:latin typeface="Times New Roman" pitchFamily="34" charset="0"/>
                    <a:ea typeface="微软雅黑" pitchFamily="34" charset="-122"/>
                    <a:cs typeface="Times New Roman" pitchFamily="34" charset="-120"/>
                  </a:rPr>
                  <a:t>于方案</a:t>
                </a:r>
                <a:r>
                  <a:rPr lang="en-US" altLang="zh-CN" sz="1800" b="0" i="0" dirty="0">
                    <a:solidFill>
                      <a:srgbClr val="6565FF"/>
                    </a:solidFill>
                    <a:latin typeface="Times New Roman" pitchFamily="34" charset="0"/>
                    <a:ea typeface="微软雅黑" pitchFamily="34" charset="-122"/>
                    <a:cs typeface="Times New Roman" pitchFamily="34" charset="-120"/>
                  </a:rPr>
                  <a:t>2，即方案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oMath>
                </a14:m>
                <a:r>
                  <a:rPr lang="en-US" altLang="zh-CN" sz="1800" b="0" i="0" dirty="0">
                    <a:solidFill>
                      <a:srgbClr val="6565FF"/>
                    </a:solidFill>
                    <a:latin typeface="Times New Roman" pitchFamily="34" charset="0"/>
                    <a:ea typeface="微软雅黑" pitchFamily="34" charset="-122"/>
                    <a:cs typeface="Times New Roman" pitchFamily="34" charset="-120"/>
                  </a:rPr>
                  <a:t>，设顾客所获得的奖励金额为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800" b="0" i="0" dirty="0">
                    <a:solidFill>
                      <a:srgbClr val="6565FF"/>
                    </a:solidFill>
                    <a:latin typeface="Times New Roman" pitchFamily="34" charset="0"/>
                    <a:ea typeface="微软雅黑" pitchFamily="34" charset="-122"/>
                    <a:cs typeface="Times New Roman" pitchFamily="34" charset="-120"/>
                  </a:rPr>
                  <a:t>元，则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的可能取值为40,60,80，</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=80)=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的分布列为</a:t>
                </a:r>
                <a:endParaRPr lang="en-US" altLang="zh-CN" dirty="0"/>
              </a:p>
            </p:txBody>
          </p:sp>
        </mc:Choice>
        <mc:Fallback>
          <p:sp>
            <p:nvSpPr>
              <p:cNvPr id="2" name="QO_5_AN.10_1#5b4312715?vcp=1&amp;vop=1&amp;pid=0f1c42dd5&amp;color=36,64,97&amp;bt=1&amp;bbb=1&amp;hb=1"/>
              <p:cNvSpPr>
                <a:spLocks noRot="1" noChangeAspect="1" noMove="1" noResize="1" noEditPoints="1" noAdjustHandles="1" noChangeArrowheads="1" noChangeShapeType="1" noTextEdit="1"/>
              </p:cNvSpPr>
              <p:nvPr/>
            </p:nvSpPr>
            <p:spPr>
              <a:xfrm>
                <a:off x="539496" y="828000"/>
                <a:ext cx="11109960" cy="5323205"/>
              </a:xfrm>
              <a:prstGeom prst="rect">
                <a:avLst/>
              </a:prstGeom>
              <a:blipFill>
                <a:blip r:embed="rId3"/>
                <a:stretch>
                  <a:fillRect l="-1317" t="-802" r="-1043" b="-26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fade">
                                      <p:cBhvr>
                                        <p:cTn id="77" dur="500"/>
                                        <p:tgtEl>
                                          <p:spTgt spid="2">
                                            <p:txEl>
                                              <p:pRg st="13" end="13"/>
                                            </p:txEl>
                                          </p:spTgt>
                                        </p:tgtEl>
                                      </p:cBhvr>
                                    </p:animEffect>
                                    <p:anim calcmode="lin" valueType="num">
                                      <p:cBhvr>
                                        <p:cTn id="78"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9" dur="5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1053</Words>
  <Application>Microsoft Office PowerPoint</Application>
  <PresentationFormat>宽屏</PresentationFormat>
  <Paragraphs>142</Paragraphs>
  <Slides>16</Slides>
  <Notes>16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16</vt:i4>
      </vt:variant>
    </vt:vector>
  </HeadingPairs>
  <TitlesOfParts>
    <vt:vector size="22" baseType="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2025-10-21T03:53:45Z</dcterms:created>
  <dcterms:modified xsi:type="dcterms:W3CDTF">2025-10-21T03:58:00Z</dcterms:modified>
  <cp:category/>
  <cp:contentStatus/>
</cp:coreProperties>
</file>